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69" r:id="rId4"/>
    <p:sldId id="270" r:id="rId5"/>
    <p:sldId id="271" r:id="rId6"/>
    <p:sldId id="272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24384000" cy="13716000"/>
  <p:notesSz cx="6858000" cy="9144000"/>
  <p:embeddedFontLst>
    <p:embeddedFont>
      <p:font typeface="Pretendard Regular" charset="-127"/>
      <p:regular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Malgun Gothic" pitchFamily="50" charset="-127"/>
      <p:regular r:id="rId25"/>
      <p:bold r:id="rId26"/>
    </p:embeddedFont>
    <p:embeddedFont>
      <p:font typeface="Pretendard Medium" charset="-127"/>
      <p:bold r:id="rId27"/>
    </p:embeddedFont>
    <p:embeddedFont>
      <p:font typeface="Pretendard Light" charset="-127"/>
      <p:regular r:id="rId28"/>
    </p:embeddedFont>
    <p:embeddedFont>
      <p:font typeface="Pretendard Bold" charset="-127"/>
      <p:bold r:id="rId29"/>
    </p:embeddedFont>
    <p:embeddedFont>
      <p:font typeface="Pretendard SemiBold" charset="-127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BA"/>
    <a:srgbClr val="2D7FC6"/>
    <a:srgbClr val="FF8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52" autoAdjust="0"/>
  </p:normalViewPr>
  <p:slideViewPr>
    <p:cSldViewPr>
      <p:cViewPr varScale="1">
        <p:scale>
          <a:sx n="37" d="100"/>
          <a:sy n="37" d="100"/>
        </p:scale>
        <p:origin x="-555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9B70D-3B73-4408-96E5-C2310D9AB264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0B6AE-458D-4552-B936-3E0B77F86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5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0B6AE-458D-4552-B936-3E0B77F869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patent.go.kr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1400" y="4030826"/>
            <a:ext cx="22123400" cy="39624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9600" b="1" dirty="0">
                <a:solidFill>
                  <a:srgbClr val="111827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⚡ </a:t>
            </a:r>
            <a:r>
              <a:rPr lang="en-US" sz="120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쇼특허</a:t>
            </a:r>
            <a:r>
              <a:rPr lang="en-US" sz="120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(Short-Cut) v3.0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52600" y="8661400"/>
            <a:ext cx="20726400" cy="571500"/>
          </a:xfrm>
          <a:prstGeom prst="rect">
            <a:avLst/>
          </a:prstGeom>
        </p:spPr>
        <p:txBody>
          <a:bodyPr lIns="0" tIns="4064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아이디어의 입력만으로 </a:t>
            </a:r>
            <a:r>
              <a:rPr lang="ko-KR" altLang="en-US" sz="3200" b="0" i="0" u="none" strike="noStrike" dirty="0">
                <a:solidFill>
                  <a:srgbClr val="FF822D"/>
                </a:solidFill>
                <a:latin typeface="Pretendard Bold"/>
                <a:ea typeface="Pretendard Bold"/>
                <a:cs typeface="Pretendard Bold"/>
              </a:rPr>
              <a:t>선행특허 조사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와 </a:t>
            </a:r>
            <a:r>
              <a:rPr lang="ko-KR" altLang="en-US" sz="32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침해 리스크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를 평가하는 </a:t>
            </a:r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AI 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솔루션</a:t>
            </a:r>
            <a:endParaRPr lang="en-US" sz="3200" b="0" i="0" u="none" strike="noStrike" spc="-100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422972D0-D9F9-4094-AEE1-225B35CA3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2" b="22882"/>
          <a:stretch/>
        </p:blipFill>
        <p:spPr bwMode="auto">
          <a:xfrm>
            <a:off x="21107400" y="12649200"/>
            <a:ext cx="2971023" cy="84597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ACC0D1-1BAC-4884-A0CB-07BD100C1A41}"/>
              </a:ext>
            </a:extLst>
          </p:cNvPr>
          <p:cNvSpPr txBox="1"/>
          <p:nvPr/>
        </p:nvSpPr>
        <p:spPr>
          <a:xfrm>
            <a:off x="310059" y="1312584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Team: </a:t>
            </a:r>
            <a:r>
              <a:rPr lang="ko-KR" altLang="en-US" dirty="0" err="1"/>
              <a:t>뀨</a:t>
            </a:r>
            <a:r>
              <a:rPr lang="en-US" altLang="ko-KR" sz="1800" dirty="0">
                <a:solidFill>
                  <a:srgbClr val="4B5563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💕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625600"/>
            <a:ext cx="37973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사용자 플로우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946400"/>
            <a:ext cx="9207500" cy="425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2946400"/>
            <a:ext cx="9207500" cy="4254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51400" y="34925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입력</a:t>
            </a:r>
            <a:r>
              <a:rPr lang="en-US" sz="41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75200" y="4724400"/>
            <a:ext cx="82931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사용자가 아이디어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 설명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자연어로 입력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필요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시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관심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분야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IPC </a:t>
            </a:r>
            <a:r>
              <a:rPr lang="en-US" sz="260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선택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 범위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관점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,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목적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,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비교 대상 특허 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설정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19300" y="34925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검색 단계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43100" y="4724400"/>
            <a:ext cx="88265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아이디어를 다양한 관점으로 확장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멀티쿼리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생성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, </a:t>
            </a:r>
            <a:r>
              <a:rPr lang="en-US" altLang="ko-KR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HyDE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쿼리 재작성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하이브리드 검색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Dense(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의미 기반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Sparse(BM25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결과 </a:t>
            </a:r>
            <a:r>
              <a:rPr lang="ko-KR" altLang="en-US" sz="2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통합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(RRF)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으로 후보군 통합 및 중복 제거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7810500"/>
            <a:ext cx="9207500" cy="425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7810500"/>
            <a:ext cx="9207500" cy="4254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851400" y="8356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분석</a:t>
            </a: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75200" y="9588500"/>
            <a:ext cx="82931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(Cross-Encoder)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상위 후보 정밀 재정렬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상위 특허에 대해 청구항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(Claim)·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단위로 비교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매칭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 포인트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침해 가능성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와 근거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인용 구간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요약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정리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719300" y="8356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출력</a:t>
            </a: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43100" y="9588500"/>
            <a:ext cx="82931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결과를 스트리밍 방식으로 실시간 제공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유사 특허 후보 리스트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 +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선정 근거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침해 리스크 리포트 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+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회피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차별화 가이드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(PDF/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시각화 포함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2844678-4517-4F84-BD23-E0B54AD6C7CE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231900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수집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3962400"/>
            <a:ext cx="148844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3962400"/>
            <a:ext cx="7200900" cy="1155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25600" y="42164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데이터 소스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42799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Google Patents Public Dataset (BigQuery)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5676900"/>
            <a:ext cx="14884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676900"/>
            <a:ext cx="7200900" cy="1155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25600" y="59436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수집 기간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39200" y="60071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2018-01-01 ~ 2024-12-31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300" y="7404100"/>
            <a:ext cx="148844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7404100"/>
            <a:ext cx="7200900" cy="1155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51000" y="76708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대상 국가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77300" y="77343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US, EP, WO, CN, JP, KR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300" y="9131300"/>
            <a:ext cx="14884400" cy="115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9131300"/>
            <a:ext cx="7200900" cy="1155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651000" y="93980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수집량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77300" y="94488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10,000건(데모/프로토타입 목적)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300" y="10858500"/>
            <a:ext cx="14884400" cy="1155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10858500"/>
            <a:ext cx="7200900" cy="1155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51000" y="111252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도메인/IPC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77300" y="111760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AI/NLP </a:t>
            </a:r>
            <a:r>
              <a:rPr lang="ko-KR" altLang="en-US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도메인 키워드 기반 선별 </a:t>
            </a:r>
            <a:r>
              <a:rPr lang="en-US" altLang="ko-KR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+ </a:t>
            </a:r>
            <a:r>
              <a:rPr lang="en-US" altLang="ko-KR" sz="2933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IPC: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G06F 16, G06F 40, G06N 3/5/20, H04L 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55A72A1-D583-4340-B6AE-A03BE8D7F2A8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6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30300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 전처리 파이프라인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3086100"/>
            <a:ext cx="5410200" cy="104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1200" y="4610100"/>
            <a:ext cx="5359400" cy="298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BigQuery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에서 특허 데이터 추출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/>
            </a:r>
            <a:b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</a:b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(2018–2024)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대상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US / EP / WO / CN / JP / KR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텍스트 정규화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특수문자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공백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인코딩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·HTML/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개행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처리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140200"/>
            <a:ext cx="54102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763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데이터 추출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3086100"/>
            <a:ext cx="5410200" cy="1041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471400" y="4610100"/>
            <a:ext cx="53467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최대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1024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토큰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단위로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청킹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오버랩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128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토큰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적용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문맥 유지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임베딩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text-embedding-3-small (1536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차원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4140200"/>
            <a:ext cx="54102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730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청킹 &amp; 임베딩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2600" y="3086100"/>
            <a:ext cx="54102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262600" y="4610100"/>
            <a:ext cx="54229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Dense: Pinecone(Vector DB)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인덱스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sz="2200" dirty="0">
                <a:latin typeface="Pretendard Light" panose="020B0600000101010101" charset="-127"/>
                <a:ea typeface="Pretendard Light" panose="020B0600000101010101" charset="-127"/>
              </a:rPr>
              <a:t>Sparse: 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BM25 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키워드 인덱스 구성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2200" dirty="0">
                <a:latin typeface="Pretendard Light" panose="020B0600000101010101" charset="-127"/>
                <a:ea typeface="Pretendard Light" panose="020B0600000101010101" charset="-127"/>
              </a:rPr>
              <a:t>Hybrid 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검색 기반 구성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sz="2200" dirty="0">
                <a:latin typeface="Pretendard Light" panose="020B0600000101010101" charset="-127"/>
                <a:ea typeface="Pretendard Light" panose="020B0600000101010101" charset="-127"/>
              </a:rPr>
              <a:t>Dense + Sparse)</a:t>
            </a:r>
            <a:endParaRPr sz="22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약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20,664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벡터 생성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4140200"/>
            <a:ext cx="5410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4277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인덱싱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900" y="3086100"/>
            <a:ext cx="54102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565900" y="4610100"/>
            <a:ext cx="54102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4-Level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 파싱 적용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 분해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국가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형식 차이를 고려한 파싱 규칙 적용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(US/EP/KR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등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괄호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대괄호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번호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서술 패턴 정리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전처리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규칙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4140200"/>
            <a:ext cx="54102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7310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청구항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파싱</a:t>
            </a:r>
            <a:endParaRPr lang="en-US" sz="3200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3086100"/>
            <a:ext cx="54102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3086100"/>
            <a:ext cx="54102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3086100"/>
            <a:ext cx="54102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3086100"/>
            <a:ext cx="54102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7797800"/>
            <a:ext cx="54102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7785100"/>
            <a:ext cx="54102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7772400"/>
            <a:ext cx="54102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7797800"/>
            <a:ext cx="54102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8445500"/>
            <a:ext cx="22504400" cy="3594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71600" y="9220200"/>
            <a:ext cx="216154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데이터 전처리</a:t>
            </a:r>
            <a:r>
              <a:rPr lang="ko-KR" alt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는 검색 품질을 좌우하는 핵심 단계입니다</a:t>
            </a:r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3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BigQuery</a:t>
            </a:r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 </a:t>
            </a:r>
            <a:r>
              <a:rPr lang="ko-KR" alt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데이터는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청구항 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4-Level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파싱 → </a:t>
            </a:r>
            <a:r>
              <a:rPr lang="ko-KR" altLang="en-US" sz="3600" b="0" i="0" u="none" strike="noStrike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청킹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/</a:t>
            </a:r>
            <a:r>
              <a:rPr lang="ko-KR" altLang="en-US" sz="3600" b="0" i="0" u="none" strike="noStrike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임베딩</a:t>
            </a:r>
            <a:r>
              <a:rPr lang="ko-KR" altLang="en-US" sz="3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을</a:t>
            </a:r>
            <a:r>
              <a:rPr lang="ko-KR" alt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 거쳐 의미 기반 검색이 가능해지고</a:t>
            </a:r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, </a:t>
            </a:r>
          </a:p>
          <a:p>
            <a:pPr lvl="0" algn="ctr">
              <a:lnSpc>
                <a:spcPct val="116199"/>
              </a:lnSpc>
            </a:pPr>
            <a:r>
              <a:rPr sz="3600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Hybrid</a:t>
            </a:r>
            <a:r>
              <a:rPr lang="en-US" sz="3600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sz="3600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Dense+Sparse</a:t>
            </a:r>
            <a:r>
              <a:rPr sz="3600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/BM25) </a:t>
            </a:r>
            <a:r>
              <a:rPr sz="3600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인덱싱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으로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하이브리드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검색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기반을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마련합니다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  <a:endParaRPr lang="en-US" sz="3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Semi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A5A2A01-82B3-4A96-B53E-BF331B773E4C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6100" y="8724900"/>
            <a:ext cx="191516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 결과에 대해 </a:t>
            </a:r>
            <a:r>
              <a:rPr lang="en-US" altLang="ko-KR" sz="26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0~1 </a:t>
            </a:r>
            <a:r>
              <a:rPr lang="ko-KR" altLang="en-US" sz="26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관련성 점수</a:t>
            </a:r>
            <a:r>
              <a:rPr lang="en-US" altLang="ko-KR" sz="26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(Grading)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부여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평균 점수가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임계값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예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0.6)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미만이면 쿼리 재작성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(Rewrite) →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재검색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(Retrieve) 1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회 수행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저품질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검색 결과를 자동 걸러내어 분석 품질을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안정화하는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루프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6100" y="79248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Self-RAG + Grading/Rewrite Loop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6100" y="10820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HyDE</a:t>
            </a: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&amp; Multi-Query RAG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86100" y="11582400"/>
            <a:ext cx="191516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HyDE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아이디어로부터 ‘가상 특허 설명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청구항’ 형태의 문장을 생성해 검색 쿼리를 강화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Multi-Query: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문제해결 관점 등 다중 쿼리로 확장해 검색 커버리지 개선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짧거나 모호한 입력에서도 검색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재현율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(Recall)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과 후보 품질을 높이는 목적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16256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(1)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42FD910-2857-4600-9112-1BD5DE9AC2F2}"/>
              </a:ext>
            </a:extLst>
          </p:cNvPr>
          <p:cNvGrpSpPr/>
          <p:nvPr/>
        </p:nvGrpSpPr>
        <p:grpSpPr>
          <a:xfrm>
            <a:off x="9601200" y="2000121"/>
            <a:ext cx="11898401" cy="4941855"/>
            <a:chOff x="7239000" y="1447800"/>
            <a:chExt cx="15621000" cy="570230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xmlns="" id="{796CE630-48CB-4C8E-AE56-2B365048D933}"/>
                </a:ext>
              </a:extLst>
            </p:cNvPr>
            <p:cNvSpPr/>
            <p:nvPr/>
          </p:nvSpPr>
          <p:spPr>
            <a:xfrm>
              <a:off x="7239000" y="1447800"/>
              <a:ext cx="15621000" cy="57023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897260E4-19D5-4BFF-86D3-A24BF3196AED}"/>
                </a:ext>
              </a:extLst>
            </p:cNvPr>
            <p:cNvSpPr/>
            <p:nvPr/>
          </p:nvSpPr>
          <p:spPr>
            <a:xfrm>
              <a:off x="13030200" y="1762125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Grading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xmlns="" id="{8FCC0391-0C36-4360-9EF4-614ACD2E4F2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rot="10800000" flipV="1">
              <a:off x="9737913" y="2294965"/>
              <a:ext cx="3274359" cy="148582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xmlns="" id="{467F0671-51A2-406B-9A63-67AB276AA181}"/>
                </a:ext>
              </a:extLst>
            </p:cNvPr>
            <p:cNvSpPr/>
            <p:nvPr/>
          </p:nvSpPr>
          <p:spPr>
            <a:xfrm>
              <a:off x="7604312" y="3780785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Query input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xmlns="" id="{C439D6D1-F569-4A33-8EF6-2A80A6301513}"/>
                </a:ext>
              </a:extLst>
            </p:cNvPr>
            <p:cNvSpPr/>
            <p:nvPr/>
          </p:nvSpPr>
          <p:spPr>
            <a:xfrm>
              <a:off x="13030200" y="5811476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Retrieve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xmlns="" id="{3FEC4675-0474-4568-BF69-85E96A8627AE}"/>
                </a:ext>
              </a:extLst>
            </p:cNvPr>
            <p:cNvSpPr/>
            <p:nvPr/>
          </p:nvSpPr>
          <p:spPr>
            <a:xfrm>
              <a:off x="18364200" y="3780785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Rewrite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xmlns="" id="{3DFB9924-59CF-46EC-AAF0-FA2FC84DC54A}"/>
                </a:ext>
              </a:extLst>
            </p:cNvPr>
            <p:cNvCxnSpPr>
              <a:cxnSpLocks/>
              <a:stCxn id="26" idx="0"/>
              <a:endCxn id="12" idx="3"/>
            </p:cNvCxnSpPr>
            <p:nvPr/>
          </p:nvCxnSpPr>
          <p:spPr>
            <a:xfrm rot="16200000" flipV="1">
              <a:off x="18147353" y="1430338"/>
              <a:ext cx="1500494" cy="320040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xmlns="" id="{B81260F0-F60B-4D8B-8267-F9222358F890}"/>
                </a:ext>
              </a:extLst>
            </p:cNvPr>
            <p:cNvCxnSpPr>
              <a:cxnSpLocks/>
              <a:stCxn id="24" idx="2"/>
              <a:endCxn id="25" idx="1"/>
            </p:cNvCxnSpPr>
            <p:nvPr/>
          </p:nvCxnSpPr>
          <p:spPr>
            <a:xfrm rot="16200000" flipH="1">
              <a:off x="10627793" y="3927235"/>
              <a:ext cx="1512526" cy="3292288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xmlns="" id="{157F2807-EE20-456A-BEFD-D66D00150EB5}"/>
                </a:ext>
              </a:extLst>
            </p:cNvPr>
            <p:cNvCxnSpPr>
              <a:cxnSpLocks/>
              <a:stCxn id="26" idx="2"/>
              <a:endCxn id="25" idx="3"/>
            </p:cNvCxnSpPr>
            <p:nvPr/>
          </p:nvCxnSpPr>
          <p:spPr>
            <a:xfrm rot="5400000">
              <a:off x="18141337" y="3973179"/>
              <a:ext cx="1512526" cy="320040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70CF92-8265-4CC5-B086-9A6A667708F3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8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xmlns="" id="{56BCA5B3-DD0E-4151-A387-F9A9B2D1A00D}"/>
              </a:ext>
            </a:extLst>
          </p:cNvPr>
          <p:cNvSpPr txBox="1"/>
          <p:nvPr/>
        </p:nvSpPr>
        <p:spPr>
          <a:xfrm>
            <a:off x="927100" y="9144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D950AE0-6647-45D4-894B-BC3E6A31C81B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9</a:t>
            </a:r>
            <a:endParaRPr lang="ko-KR" altLang="en-US" sz="2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C8C57AC-ECE5-4589-8B42-20E062CEE15D}"/>
              </a:ext>
            </a:extLst>
          </p:cNvPr>
          <p:cNvSpPr/>
          <p:nvPr/>
        </p:nvSpPr>
        <p:spPr>
          <a:xfrm>
            <a:off x="4343400" y="3810000"/>
            <a:ext cx="6477000" cy="4927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9550400"/>
            <a:ext cx="9690100" cy="306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09950" y="2387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Hybrid Search + RRF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65450" y="10287000"/>
            <a:ext cx="9690100" cy="191583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의미 기반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Sparse(BM25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검색을 결합해 후보를 폭넓게 확보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Dense: Pinecone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벡터 검색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 Sparse: BM25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 검색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RRF(Reciprocal Rank Fusion)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두 결과를 통합해 상위 후보를 안정적으로 선정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파라미터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k=60, </a:t>
            </a:r>
            <a:r>
              <a:rPr lang="en-US" altLang="ko-KR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dense:sparse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가중치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0.5:0.5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4B1565D0-D266-410F-B909-FEB8D551A8B4}"/>
              </a:ext>
            </a:extLst>
          </p:cNvPr>
          <p:cNvSpPr/>
          <p:nvPr/>
        </p:nvSpPr>
        <p:spPr>
          <a:xfrm>
            <a:off x="4533900" y="3992282"/>
            <a:ext cx="60960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sym typeface="Wingdings" panose="05000000000000000000" pitchFamily="2" charset="2"/>
              </a:rPr>
              <a:t>Query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561419BE-72D3-4C37-9D1D-25A3E4277F6C}"/>
              </a:ext>
            </a:extLst>
          </p:cNvPr>
          <p:cNvSpPr/>
          <p:nvPr/>
        </p:nvSpPr>
        <p:spPr>
          <a:xfrm>
            <a:off x="7810500" y="5186082"/>
            <a:ext cx="28194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Sparse Retrieval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(BM25)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8497F41E-BD07-4E0B-956B-3D68F92F9867}"/>
              </a:ext>
            </a:extLst>
          </p:cNvPr>
          <p:cNvSpPr/>
          <p:nvPr/>
        </p:nvSpPr>
        <p:spPr>
          <a:xfrm>
            <a:off x="4533900" y="5186082"/>
            <a:ext cx="28194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Dense Retrieval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(Vector)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D9A47EEC-2804-46C2-878C-F131A1F71B02}"/>
              </a:ext>
            </a:extLst>
          </p:cNvPr>
          <p:cNvSpPr/>
          <p:nvPr/>
        </p:nvSpPr>
        <p:spPr>
          <a:xfrm>
            <a:off x="6400800" y="6438900"/>
            <a:ext cx="23622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RRF Fusion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9963EC6C-6534-4A9E-A74E-824BCD941913}"/>
              </a:ext>
            </a:extLst>
          </p:cNvPr>
          <p:cNvSpPr/>
          <p:nvPr/>
        </p:nvSpPr>
        <p:spPr>
          <a:xfrm>
            <a:off x="6400800" y="7637182"/>
            <a:ext cx="23622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Merged Top-K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D3449214-F7BC-492A-B1D3-777BE57B858A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flipH="1">
            <a:off x="5943600" y="4846918"/>
            <a:ext cx="1638300" cy="33916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A7382832-AA85-4E21-8D97-466291ED444D}"/>
              </a:ext>
            </a:extLst>
          </p:cNvPr>
          <p:cNvCxnSpPr>
            <a:stCxn id="6" idx="2"/>
            <a:endCxn id="17" idx="0"/>
          </p:cNvCxnSpPr>
          <p:nvPr/>
        </p:nvCxnSpPr>
        <p:spPr>
          <a:xfrm>
            <a:off x="7581900" y="4846918"/>
            <a:ext cx="1638300" cy="33916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5EAB41DF-2A80-4733-9DE7-BEBC367F0394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5943600" y="6040718"/>
            <a:ext cx="1638300" cy="39818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24CD5B80-495A-41EA-8952-41EE0B57E692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 flipH="1">
            <a:off x="7581900" y="6040718"/>
            <a:ext cx="1638300" cy="39818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1F079AF3-0F14-4665-AF8B-6057103D1C88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7581900" y="7293536"/>
            <a:ext cx="0" cy="34364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B8044F1-B83F-43F3-99CF-F205BD278ADE}"/>
              </a:ext>
            </a:extLst>
          </p:cNvPr>
          <p:cNvSpPr txBox="1"/>
          <p:nvPr/>
        </p:nvSpPr>
        <p:spPr>
          <a:xfrm>
            <a:off x="8001000" y="8707432"/>
            <a:ext cx="2819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latin typeface="Pretendard Light" panose="020B0600000101010101" charset="-127"/>
                <a:ea typeface="Pretendard Light" panose="020B0600000101010101" charset="-127"/>
              </a:rPr>
              <a:t>k=60, </a:t>
            </a:r>
            <a:r>
              <a:rPr lang="en-US" altLang="ko-KR" sz="1400" dirty="0" err="1">
                <a:latin typeface="Pretendard Light" panose="020B0600000101010101" charset="-127"/>
                <a:ea typeface="Pretendard Light" panose="020B0600000101010101" charset="-127"/>
              </a:rPr>
              <a:t>dense:sparse</a:t>
            </a:r>
            <a:r>
              <a:rPr lang="en-US" altLang="ko-KR" sz="1400" dirty="0">
                <a:latin typeface="Pretendard Light" panose="020B0600000101010101" charset="-127"/>
                <a:ea typeface="Pretendard Light" panose="020B0600000101010101" charset="-127"/>
              </a:rPr>
              <a:t>=0.5:0.5</a:t>
            </a:r>
            <a:endParaRPr lang="ko-KR" altLang="en-US" sz="1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9550400"/>
            <a:ext cx="9690100" cy="3060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931900" y="2387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IPC Filtering &amp; </a:t>
            </a: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Reranker</a:t>
            </a:r>
            <a:endParaRPr lang="en-US" sz="4133" b="0" i="0" u="none" strike="noStrike" dirty="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31900" y="10157884"/>
            <a:ext cx="90170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사용자가 선택한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IPC(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 분류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기준으로 검색 결과를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 필터링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Cross-Encoder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</a:t>
            </a:r>
            <a:r>
              <a:rPr lang="en-US" altLang="ko-KR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상위 후보를 정밀 재정렬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200" dirty="0" err="1">
                <a:latin typeface="Pretendard Light" panose="020B0600000101010101" charset="-127"/>
                <a:ea typeface="Pretendard Light" panose="020B0600000101010101" charset="-127"/>
              </a:rPr>
              <a:t>모델</a:t>
            </a:r>
            <a:r>
              <a:rPr sz="22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sz="2200" dirty="0" err="1">
                <a:latin typeface="Pretendard Light" panose="020B0600000101010101" charset="-127"/>
                <a:ea typeface="Pretendard Light" panose="020B0600000101010101" charset="-127"/>
              </a:rPr>
              <a:t>ms-marco-MiniLM</a:t>
            </a:r>
            <a:r>
              <a:rPr sz="2200" dirty="0">
                <a:latin typeface="Pretendard Light" panose="020B0600000101010101" charset="-127"/>
                <a:ea typeface="Pretendard Light" panose="020B0600000101010101" charset="-127"/>
              </a:rPr>
              <a:t>(Cross-Encoder)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최종적으로 분석 가치가 높은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Top-K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선별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53604A7-5A7C-4372-AABA-73F85EC7ED5E}"/>
              </a:ext>
            </a:extLst>
          </p:cNvPr>
          <p:cNvSpPr/>
          <p:nvPr/>
        </p:nvSpPr>
        <p:spPr>
          <a:xfrm>
            <a:off x="14642841" y="3810000"/>
            <a:ext cx="6477000" cy="4927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DD110BAD-C4E5-4D1C-9937-15E344797673}"/>
              </a:ext>
            </a:extLst>
          </p:cNvPr>
          <p:cNvSpPr/>
          <p:nvPr/>
        </p:nvSpPr>
        <p:spPr>
          <a:xfrm>
            <a:off x="14833341" y="3992282"/>
            <a:ext cx="60960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sym typeface="Wingdings" panose="05000000000000000000" pitchFamily="2" charset="2"/>
              </a:rPr>
              <a:t>Hybrid Top-N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xmlns="" id="{CF9A89E2-23EF-4BD1-8A7F-D03140D30C34}"/>
              </a:ext>
            </a:extLst>
          </p:cNvPr>
          <p:cNvSpPr/>
          <p:nvPr/>
        </p:nvSpPr>
        <p:spPr>
          <a:xfrm>
            <a:off x="14833341" y="6422216"/>
            <a:ext cx="60960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Cross-Encoder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Reranker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xmlns="" id="{2B959A23-956B-4A55-9133-2CF58C2B438A}"/>
              </a:ext>
            </a:extLst>
          </p:cNvPr>
          <p:cNvSpPr/>
          <p:nvPr/>
        </p:nvSpPr>
        <p:spPr>
          <a:xfrm>
            <a:off x="14833338" y="7637182"/>
            <a:ext cx="6096000" cy="854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Final Top-K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B5FC743-F9E5-4EE1-A623-953170901A84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7881338" y="7276852"/>
            <a:ext cx="3" cy="36033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D66FD2F-06CF-454B-AA7C-D587446E09A8}"/>
              </a:ext>
            </a:extLst>
          </p:cNvPr>
          <p:cNvSpPr txBox="1"/>
          <p:nvPr/>
        </p:nvSpPr>
        <p:spPr>
          <a:xfrm>
            <a:off x="18300441" y="8707432"/>
            <a:ext cx="2819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err="1"/>
              <a:t>ms-marco-MiniLM</a:t>
            </a:r>
            <a:endParaRPr lang="ko-KR" altLang="en-US" sz="1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xmlns="" id="{943E2555-37BD-499E-8A0D-0E3687283ADB}"/>
              </a:ext>
            </a:extLst>
          </p:cNvPr>
          <p:cNvSpPr/>
          <p:nvPr/>
        </p:nvSpPr>
        <p:spPr>
          <a:xfrm>
            <a:off x="14833341" y="5207249"/>
            <a:ext cx="6096000" cy="8546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Cross-Encoder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Reranker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CAC2A3BF-853E-4C41-86ED-BDDBDADB5FFA}"/>
              </a:ext>
            </a:extLst>
          </p:cNvPr>
          <p:cNvCxnSpPr>
            <a:cxnSpLocks/>
            <a:stCxn id="56" idx="2"/>
            <a:endCxn id="44" idx="0"/>
          </p:cNvCxnSpPr>
          <p:nvPr/>
        </p:nvCxnSpPr>
        <p:spPr>
          <a:xfrm>
            <a:off x="17881341" y="6061885"/>
            <a:ext cx="0" cy="36033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F3FA860D-5C01-455D-BC6C-40C5B8543A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17881341" y="4846918"/>
            <a:ext cx="0" cy="36033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2C763473-9BAE-4E56-8D1C-53B3ED44B889}"/>
              </a:ext>
            </a:extLst>
          </p:cNvPr>
          <p:cNvGrpSpPr/>
          <p:nvPr/>
        </p:nvGrpSpPr>
        <p:grpSpPr>
          <a:xfrm>
            <a:off x="11600608" y="7175500"/>
            <a:ext cx="1460500" cy="800100"/>
            <a:chOff x="11633200" y="7175500"/>
            <a:chExt cx="1460500" cy="8001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3200" y="7175500"/>
              <a:ext cx="800100" cy="80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600" y="7175500"/>
              <a:ext cx="800100" cy="8001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600" y="2946400"/>
            <a:ext cx="8991600" cy="9258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706600" y="3810000"/>
            <a:ext cx="6692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8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피드백</a:t>
            </a:r>
            <a:r>
              <a:rPr lang="en-US" sz="48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&amp; </a:t>
            </a:r>
            <a:r>
              <a:rPr lang="en-US" sz="48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시각화</a:t>
            </a:r>
            <a:endParaRPr lang="en-US" sz="4800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68400" y="5918200"/>
            <a:ext cx="8382000" cy="490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사용자 피드백을 로그로 수집하여 품질 개선에 활용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피드백 데이터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분석 결과를 이력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(SQLite)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으로 관리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재조회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·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비교 가능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LLM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결과를 스트리밍 방식으로 즉시 출력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대기시간 감소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Guardian Map(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침입자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 +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특허 지형도 시각화로 후보군을 직관적으로 제공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PDF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리포트 자동 생성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(Top-K,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위험 청구항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구성요소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회피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·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차별화 전략 포함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  <a:endParaRPr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8200" y="5346700"/>
            <a:ext cx="6502400" cy="254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2946400"/>
            <a:ext cx="8964516" cy="9258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88458" y="38100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Claim-Level Analysis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658" y="5346700"/>
            <a:ext cx="65024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405808" y="5918200"/>
            <a:ext cx="8420100" cy="382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All Elements Rule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기반으로 청구항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(Claim)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침해 가능성 평가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문서 유사도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(abstract)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중심이 아닌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구성요소 단위로 세부 매칭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비교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위험 청구항 및 침해 가능 포인트 도출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충족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누락 요소 구분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아이디어 ↔ 청구항 구성요소 매칭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차이점 정리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구성요소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대비표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 자동 생성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+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회피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차별화 방향 제안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xmlns="" id="{7D9C3945-FE64-4089-9EFA-1A4DFFBB1EDD}"/>
              </a:ext>
            </a:extLst>
          </p:cNvPr>
          <p:cNvSpPr txBox="1"/>
          <p:nvPr/>
        </p:nvSpPr>
        <p:spPr>
          <a:xfrm>
            <a:off x="927100" y="13716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C1DF4C1-3ED5-4839-9005-FC881567B4CA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10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27100" y="895350"/>
            <a:ext cx="6388100" cy="26416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766D1555-001B-4FFC-9CDB-388DA7B3429F}"/>
              </a:ext>
            </a:extLst>
          </p:cNvPr>
          <p:cNvGrpSpPr/>
          <p:nvPr/>
        </p:nvGrpSpPr>
        <p:grpSpPr>
          <a:xfrm>
            <a:off x="4191000" y="3419626"/>
            <a:ext cx="19062700" cy="2374536"/>
            <a:chOff x="4191000" y="3733800"/>
            <a:chExt cx="19062700" cy="237453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00" y="3733800"/>
              <a:ext cx="19062700" cy="2374536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4660900" y="4640812"/>
              <a:ext cx="18237200" cy="3974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아이디어 입력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/IPC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선택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실행 버튼 등 사용자 입력 처리</a:t>
              </a:r>
              <a:endPara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검색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·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분석 결과 스트리밍 출력 및 화면 구성</a:t>
              </a:r>
              <a:endPara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후보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 리스트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리포트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시각화 화면 렌더링</a:t>
              </a:r>
              <a:endParaRPr 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660900" y="3968196"/>
              <a:ext cx="18275300" cy="55032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en-US" sz="3600" b="0" i="0" u="none" strike="noStrike" dirty="0" err="1">
                  <a:solidFill>
                    <a:srgbClr val="0063BA"/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Streamlit</a:t>
              </a:r>
              <a:r>
                <a:rPr lang="en-US" sz="3600" b="0" i="0" u="none" strike="noStrike" dirty="0">
                  <a:solidFill>
                    <a:srgbClr val="0063BA"/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(app.py) </a:t>
              </a:r>
              <a:r>
                <a:rPr lang="en-US" sz="36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– UI </a:t>
              </a:r>
              <a:r>
                <a:rPr lang="ko-KR" altLang="en-US" sz="36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레이어</a:t>
              </a:r>
              <a:endParaRPr 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71A81983-FB59-4D18-A8EC-965A4BF86B3C}"/>
              </a:ext>
            </a:extLst>
          </p:cNvPr>
          <p:cNvGrpSpPr/>
          <p:nvPr/>
        </p:nvGrpSpPr>
        <p:grpSpPr>
          <a:xfrm>
            <a:off x="4191000" y="6118260"/>
            <a:ext cx="19062700" cy="2374536"/>
            <a:chOff x="4191000" y="6597511"/>
            <a:chExt cx="19062700" cy="237453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1000" y="6597511"/>
              <a:ext cx="19062700" cy="2374536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4660900" y="7504523"/>
              <a:ext cx="18237200" cy="3974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Multi-Query/</a:t>
              </a:r>
              <a:r>
                <a:rPr lang="en-US" altLang="ko-KR" sz="24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HyDE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기반 쿼리 생성 및 오케스트레이션</a:t>
              </a:r>
              <a:endPara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cs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Hybrid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검색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(</a:t>
              </a:r>
              <a:r>
                <a:rPr 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Dense + Sparse/BM25) + IPC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필터링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+ </a:t>
              </a:r>
              <a:r>
                <a:rPr 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RRF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결과 통합</a:t>
              </a:r>
              <a:endParaRPr lang="en-US" altLang="ko-KR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Cross-Encoder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기반 정밀 재정렬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(</a:t>
              </a:r>
              <a:r>
                <a:rPr lang="en-US" altLang="ko-KR" sz="24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Rerank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)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및 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Top-K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선별</a:t>
              </a:r>
              <a:endParaRPr 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cs typeface="Pretendard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660900" y="6821717"/>
              <a:ext cx="18275300" cy="55032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en-US" sz="3600" b="0" i="0" u="none" strike="noStrike" dirty="0">
                  <a:solidFill>
                    <a:srgbClr val="0063BA"/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patent_agent.py, vector_db.py, reranker.py</a:t>
              </a:r>
              <a:endParaRPr 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8816894"/>
            <a:ext cx="19062700" cy="34703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660900" y="10358043"/>
            <a:ext cx="18237200" cy="3974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청구항 파싱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청킹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등 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전처리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파이프라인 및 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임베딩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생성</a:t>
            </a:r>
            <a:endParaRPr lang="en-US" altLang="ko-KR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인덱싱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검색 설정 지원 및 결과 후처리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근거 정리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요약 입력 구성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사용자 피드백 로깅 및 분석 이력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(SQLite)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관리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재조회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·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비교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UI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공통 컴포넌트 분리 및 상태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(Session)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관리</a:t>
            </a:r>
            <a:endParaRPr lang="en-US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60900" y="9685428"/>
            <a:ext cx="18275300" cy="5503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sz="36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analysis_logic.py, session_manager.py, preprocessor.py, embedder.py, feedback_logger.py, history_manager.py, </a:t>
            </a:r>
            <a:r>
              <a:rPr sz="3600" dirty="0" err="1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ui</a:t>
            </a:r>
            <a:r>
              <a:rPr sz="36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E48C8DF-665C-4172-80D2-4D449C02EEE4}"/>
              </a:ext>
            </a:extLst>
          </p:cNvPr>
          <p:cNvSpPr txBox="1"/>
          <p:nvPr/>
        </p:nvSpPr>
        <p:spPr>
          <a:xfrm>
            <a:off x="19723100" y="9448800"/>
            <a:ext cx="411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-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데이터 처리 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&amp;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사용자 경험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xmlns="" id="{970AD88F-1EBB-44CA-B0C7-D6A3ADA74859}"/>
              </a:ext>
            </a:extLst>
          </p:cNvPr>
          <p:cNvSpPr txBox="1"/>
          <p:nvPr/>
        </p:nvSpPr>
        <p:spPr>
          <a:xfrm>
            <a:off x="762000" y="2011675"/>
            <a:ext cx="9359900" cy="1226232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시스템</a:t>
            </a: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아키텍</a:t>
            </a:r>
            <a:r>
              <a:rPr lang="ko-KR" alt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처</a:t>
            </a: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및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모듈</a:t>
            </a: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구성</a:t>
            </a:r>
            <a:endParaRPr lang="en-US" sz="4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73D80DA-71C0-4C0A-8BB6-0F9BE66E9032}"/>
              </a:ext>
            </a:extLst>
          </p:cNvPr>
          <p:cNvSpPr txBox="1"/>
          <p:nvPr/>
        </p:nvSpPr>
        <p:spPr>
          <a:xfrm>
            <a:off x="21336000" y="6367223"/>
            <a:ext cx="250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- 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핵심모듈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69B4297-B699-440B-B066-6A3F77B54694}"/>
              </a:ext>
            </a:extLst>
          </p:cNvPr>
          <p:cNvSpPr txBox="1"/>
          <p:nvPr/>
        </p:nvSpPr>
        <p:spPr>
          <a:xfrm>
            <a:off x="21336000" y="3733800"/>
            <a:ext cx="250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- UI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레이어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C4B473C-80D4-4C60-8D4A-BF9FE73C8CED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11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0CF90A9-B946-4EC0-AEC3-D5CE91F84BDB}"/>
              </a:ext>
            </a:extLst>
          </p:cNvPr>
          <p:cNvSpPr/>
          <p:nvPr/>
        </p:nvSpPr>
        <p:spPr>
          <a:xfrm>
            <a:off x="0" y="4191000"/>
            <a:ext cx="24384000" cy="137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822700" y="6860241"/>
            <a:ext cx="18351500" cy="456975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QA </a:t>
            </a: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현황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pytest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32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테스트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100% Pass(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DeepEval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포함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확장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전체 특허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DB/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도메인 확장으로 검색 커버리지 개선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비용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안정성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OpenAI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API Mock +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캐싱으로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비용 절감 및 재현성 강화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검색 고도화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IPC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필터 정교화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Hybrid(Dense+BM25)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파라미터 튜닝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RRF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피드백 기반 고도화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사용자 피드백 로그를 활용한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Reranker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검색 전략 개선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산출물 고도화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PDF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리포트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시각화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(Guardian Map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등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품질 및 자동화 범위 확대</a:t>
            </a:r>
            <a:endParaRPr lang="ko-KR" altLang="en-US" sz="32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D24A1F-7C98-48E9-AECA-4919C36BE151}"/>
              </a:ext>
            </a:extLst>
          </p:cNvPr>
          <p:cNvSpPr txBox="1"/>
          <p:nvPr/>
        </p:nvSpPr>
        <p:spPr>
          <a:xfrm>
            <a:off x="927100" y="895350"/>
            <a:ext cx="6388100" cy="26416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AC8D81EA-AE10-4B92-90DB-ACEEE4A7D9B2}"/>
              </a:ext>
            </a:extLst>
          </p:cNvPr>
          <p:cNvSpPr txBox="1"/>
          <p:nvPr/>
        </p:nvSpPr>
        <p:spPr>
          <a:xfrm>
            <a:off x="762000" y="2011675"/>
            <a:ext cx="9359900" cy="1226232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 한계 및 향후 개선 방향</a:t>
            </a:r>
            <a:endParaRPr lang="en-US" sz="4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DFE8046-FF7D-4034-8AF1-11CD35C4E4B3}"/>
              </a:ext>
            </a:extLst>
          </p:cNvPr>
          <p:cNvSpPr txBox="1"/>
          <p:nvPr/>
        </p:nvSpPr>
        <p:spPr>
          <a:xfrm>
            <a:off x="1939925" y="4495800"/>
            <a:ext cx="21139150" cy="68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6199"/>
              </a:lnSpc>
            </a:pP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현재 시스템은 데모용 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10K </a:t>
            </a: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특허 데이터 기반으로 구축되어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, </a:t>
            </a: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전체 특허 커버리지 및 도메인 확장에 한계가 있습니다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EA347B1-73F9-41D7-B115-42B7D9F19A48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12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F68EF768-97EF-DA17-636E-166BEA23F97B}"/>
              </a:ext>
            </a:extLst>
          </p:cNvPr>
          <p:cNvSpPr/>
          <p:nvPr/>
        </p:nvSpPr>
        <p:spPr>
          <a:xfrm>
            <a:off x="927100" y="3241936"/>
            <a:ext cx="10363200" cy="437806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107892" tIns="35973" rIns="108000" bIns="36000" spcCol="0" rtlCol="0" anchor="t" anchorCtr="0"/>
          <a:lstStyle/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2025</a:t>
            </a: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년 기준 월 평균 </a:t>
            </a: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특허 출원 등록 건수 </a:t>
            </a:r>
            <a:endParaRPr lang="en-US" altLang="ko-KR" sz="6600" kern="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약 </a:t>
            </a:r>
            <a:r>
              <a:rPr kumimoji="0" lang="en-US" altLang="ko-KR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13,000~15,000</a:t>
            </a: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건</a:t>
            </a: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</a:rPr>
              <a:t>(2025</a:t>
            </a:r>
            <a:r>
              <a:rPr lang="ko-KR" altLang="en-US" sz="4000" kern="0" dirty="0">
                <a:latin typeface="Pretendard Bold" panose="020B0600000101010101" charset="-127"/>
                <a:ea typeface="Pretendard Bold" panose="020B0600000101010101" charset="-127"/>
              </a:rPr>
              <a:t>년 기준 특허 출원 건수 약 </a:t>
            </a: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</a:rPr>
              <a:t>26</a:t>
            </a:r>
            <a:r>
              <a:rPr lang="ko-KR" altLang="en-US" sz="4000" kern="0" dirty="0">
                <a:latin typeface="Pretendard Bold" panose="020B0600000101010101" charset="-127"/>
                <a:ea typeface="Pretendard Bold" panose="020B0600000101010101" charset="-127"/>
              </a:rPr>
              <a:t>만 건</a:t>
            </a: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kumimoji="0" lang="en-US" altLang="ko-KR" sz="4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xmlns="" id="{9D52555B-F604-9237-2185-881598FC441A}"/>
              </a:ext>
            </a:extLst>
          </p:cNvPr>
          <p:cNvSpPr txBox="1"/>
          <p:nvPr/>
        </p:nvSpPr>
        <p:spPr>
          <a:xfrm>
            <a:off x="927100" y="1625600"/>
            <a:ext cx="8902700" cy="1041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Short-Cut </a:t>
            </a:r>
            <a:r>
              <a:rPr lang="ko-KR" altLang="en-US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아이디어의 시작</a:t>
            </a: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 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5A4D55F5-0A62-37AC-3213-A5B445F9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8272" y="4267200"/>
            <a:ext cx="8892717" cy="870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4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4EC1F44-D09E-9337-F97D-8A5CE2A08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DB2A1843-E105-4963-7A29-161120B2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A6DA54F-1630-BE6A-F9F4-0FA104F0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1026" name="Picture 2" descr="특허출원 후 심사 흐름도">
            <a:extLst>
              <a:ext uri="{FF2B5EF4-FFF2-40B4-BE49-F238E27FC236}">
                <a16:creationId xmlns:a16="http://schemas.microsoft.com/office/drawing/2014/main" xmlns="" id="{6240DCB5-0382-573D-AA33-9D3BD4AF4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116" y="3241936"/>
            <a:ext cx="9284933" cy="94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B69A9A6-09E9-D75E-B679-775CFAE32615}"/>
              </a:ext>
            </a:extLst>
          </p:cNvPr>
          <p:cNvSpPr/>
          <p:nvPr/>
        </p:nvSpPr>
        <p:spPr>
          <a:xfrm>
            <a:off x="927100" y="3241936"/>
            <a:ext cx="10363200" cy="437806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107892" tIns="35973" rIns="108000" bIns="36000" spcCol="0" rtlCol="0" anchor="t" anchorCtr="0"/>
          <a:lstStyle/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특허 출원의 복잡한 업무 </a:t>
            </a: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프로세스</a:t>
            </a: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4000" kern="0" dirty="0">
                <a:latin typeface="Pretendard Bold" panose="020B0600000101010101" charset="-127"/>
                <a:ea typeface="Pretendard Bold" panose="020B0600000101010101" charset="-127"/>
              </a:rPr>
              <a:t>특허로 </a:t>
            </a: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  <a:hlinkClick r:id="rId5"/>
              </a:rPr>
              <a:t>www.patent.go.kr</a:t>
            </a: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kumimoji="0" lang="en-US" altLang="ko-KR" sz="4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xmlns="" id="{8CC68248-C414-B603-C5EA-DE3972D32842}"/>
              </a:ext>
            </a:extLst>
          </p:cNvPr>
          <p:cNvSpPr txBox="1"/>
          <p:nvPr/>
        </p:nvSpPr>
        <p:spPr>
          <a:xfrm>
            <a:off x="927100" y="1625600"/>
            <a:ext cx="8902700" cy="1041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Short-Cut </a:t>
            </a:r>
            <a:r>
              <a:rPr lang="ko-KR" altLang="en-US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아이디어의 시작</a:t>
            </a: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8492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E87021A-C15B-6636-CDEC-99A64754C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26AA92F2-9478-3976-D623-C107571B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5AD02E80-C8AC-4ABE-391A-761881EE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C872149-C7CB-DE45-32D0-F7B5745083D4}"/>
              </a:ext>
            </a:extLst>
          </p:cNvPr>
          <p:cNvSpPr/>
          <p:nvPr/>
        </p:nvSpPr>
        <p:spPr>
          <a:xfrm>
            <a:off x="927100" y="3241936"/>
            <a:ext cx="10363200" cy="437806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107892" tIns="35973" rIns="108000" bIns="36000" spcCol="0" rtlCol="0" anchor="t" anchorCtr="0"/>
          <a:lstStyle/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변리사를 통해 특허 등록 시</a:t>
            </a:r>
            <a:endParaRPr lang="en-US" altLang="ko-KR" sz="6600" kern="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부가 되는 과도한 비용</a:t>
            </a: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algn="l" defTabSz="91260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특허 출원까지 약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500</a:t>
            </a: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만원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7B07362-5DEB-9D65-6DB1-BD8662746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3429000"/>
            <a:ext cx="5315362" cy="8933238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xmlns="" id="{A101E32D-91CD-177D-1722-DE698BA228D1}"/>
              </a:ext>
            </a:extLst>
          </p:cNvPr>
          <p:cNvSpPr txBox="1"/>
          <p:nvPr/>
        </p:nvSpPr>
        <p:spPr>
          <a:xfrm>
            <a:off x="927100" y="1625600"/>
            <a:ext cx="8902700" cy="1041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Short-Cut </a:t>
            </a:r>
            <a:r>
              <a:rPr lang="ko-KR" altLang="en-US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아이디어의 시작</a:t>
            </a: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2529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6C44D6A-39CA-5E4D-F646-ACA36D6E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B92732D9-11E8-CEFC-B095-F40D1EFD3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5C26D76E-843D-6712-3E4D-EB543DA8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489FF0-C202-04E1-BE64-9B8C79D70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706" y="2590800"/>
            <a:ext cx="4702588" cy="6553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317ED08-B282-2DD2-3CF0-4C902AC847B5}"/>
              </a:ext>
            </a:extLst>
          </p:cNvPr>
          <p:cNvSpPr/>
          <p:nvPr/>
        </p:nvSpPr>
        <p:spPr>
          <a:xfrm>
            <a:off x="6563861" y="9154886"/>
            <a:ext cx="11256278" cy="27195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107892" tIns="35973" rIns="108000" bIns="36000" spcCol="0" rtlCol="0" anchor="ctr" anchorCtr="0">
            <a:noAutofit/>
          </a:bodyPr>
          <a:lstStyle/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복잡하고 어렵고 돈도 많이 </a:t>
            </a: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드는데</a:t>
            </a:r>
            <a:endParaRPr lang="en-US" altLang="ko-KR" sz="6600" kern="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algn="ctr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해결할 방법은 없는 걸까</a:t>
            </a:r>
            <a:r>
              <a:rPr lang="en-US" altLang="ko-KR" sz="6600" kern="0" dirty="0">
                <a:latin typeface="Pretendard Bold" panose="020B0600000101010101" charset="-127"/>
                <a:ea typeface="Pretendard Bold" panose="020B0600000101010101" charset="-127"/>
              </a:rPr>
              <a:t>?</a:t>
            </a: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endParaRPr kumimoji="0" lang="en-US" altLang="ko-KR" sz="4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446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1A44CBA-A7FC-6EED-1442-86749887B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BF19D050-0184-4D76-DD43-306A64C11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AD1A712-DFD6-78D7-7EFF-772647D1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15" name="그림 14" descr="어둠, 스크린샷, 밤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BBD54A8B-3B85-415F-A191-5F55416F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3906" r="3906" b="3906"/>
          <a:stretch>
            <a:fillRect/>
          </a:stretch>
        </p:blipFill>
        <p:spPr>
          <a:xfrm>
            <a:off x="4495800" y="9220200"/>
            <a:ext cx="15392400" cy="38481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77AE0E53-9056-9D79-EAD6-37200B14E65B}"/>
              </a:ext>
            </a:extLst>
          </p:cNvPr>
          <p:cNvGrpSpPr/>
          <p:nvPr/>
        </p:nvGrpSpPr>
        <p:grpSpPr>
          <a:xfrm>
            <a:off x="1346200" y="2379532"/>
            <a:ext cx="21691600" cy="3276600"/>
            <a:chOff x="1346200" y="2209800"/>
            <a:chExt cx="21691600" cy="32766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C62C34EB-0D67-A35D-50AC-46917EE712A7}"/>
                </a:ext>
              </a:extLst>
            </p:cNvPr>
            <p:cNvSpPr/>
            <p:nvPr/>
          </p:nvSpPr>
          <p:spPr>
            <a:xfrm>
              <a:off x="1346200" y="2209800"/>
              <a:ext cx="7010400" cy="3276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63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6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Bold" panose="020B0600000101010101" charset="-127"/>
                  <a:ea typeface="Pretendard Bold" panose="020B0600000101010101" charset="-127"/>
                  <a:cs typeface="+mn-cs"/>
                </a:rPr>
                <a:t> 쉽고</a:t>
              </a:r>
              <a:endParaRPr kumimoji="0" lang="en-US" altLang="ko-KR" sz="6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endParaRPr>
            </a:p>
            <a:p>
              <a:pPr algn="ctr"/>
              <a:r>
                <a:rPr lang="ko-KR" altLang="en-US" sz="3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혁신을 앞당기는 가장 빠른 지름길</a:t>
              </a:r>
              <a:endParaRPr lang="ko-KR" altLang="en-US" sz="1000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xmlns="" id="{C06E1B24-886F-6366-7C0D-15AAFEA725F4}"/>
                </a:ext>
              </a:extLst>
            </p:cNvPr>
            <p:cNvSpPr/>
            <p:nvPr/>
          </p:nvSpPr>
          <p:spPr>
            <a:xfrm>
              <a:off x="8686800" y="2209800"/>
              <a:ext cx="7010400" cy="3276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63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 빠르고</a:t>
              </a:r>
              <a:endParaRPr lang="en-US" altLang="ko-KR" sz="6600" kern="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  <a:p>
              <a:pPr algn="ctr"/>
              <a:r>
                <a:rPr lang="ko-KR" altLang="en-US" sz="3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문턱을 낮춘 가장 쉬운 가이드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xmlns="" id="{33781E55-C327-E42C-A062-58C8F523D854}"/>
                </a:ext>
              </a:extLst>
            </p:cNvPr>
            <p:cNvSpPr/>
            <p:nvPr/>
          </p:nvSpPr>
          <p:spPr>
            <a:xfrm>
              <a:off x="16027400" y="2209800"/>
              <a:ext cx="7010400" cy="3276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63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 低비용</a:t>
              </a:r>
              <a:endParaRPr lang="en-US" altLang="ko-KR" sz="6600" kern="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  <a:p>
              <a:pPr algn="ctr"/>
              <a:r>
                <a:rPr lang="ko-KR" altLang="en-US" sz="3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가치를 </a:t>
              </a:r>
              <a:r>
                <a:rPr lang="ko-KR" altLang="en-US" sz="3600" kern="0" dirty="0" err="1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신현하는</a:t>
              </a:r>
              <a:r>
                <a:rPr lang="ko-KR" altLang="en-US" sz="3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 합리적인 금액</a:t>
              </a:r>
            </a:p>
          </p:txBody>
        </p:sp>
      </p:grpSp>
      <p:pic>
        <p:nvPicPr>
          <p:cNvPr id="4102" name="Picture 6">
            <a:extLst>
              <a:ext uri="{FF2B5EF4-FFF2-40B4-BE49-F238E27FC236}">
                <a16:creationId xmlns:a16="http://schemas.microsoft.com/office/drawing/2014/main" xmlns="" id="{99210D04-A83D-EE47-CD1A-99275C43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05713" y="5210175"/>
            <a:ext cx="917257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" y="880782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13157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쇼특허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v3.0 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소개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Self-RAG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기반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특허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분석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시스템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개요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20945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시스템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개요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46245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7284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빠른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의사결정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지원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침해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리스크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평가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(Claim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관점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회피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/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차별화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전략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제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안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75072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목표와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가치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00372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33900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입력 → 검색 →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분석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→ 출력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729200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사용자 플로우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54500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2900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데이터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소스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수집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범위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대상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국가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/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기술분야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(IPC)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17700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수집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3000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17665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청구항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파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싱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(4-Level)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임베딩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생성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인덱싱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방식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(Pinecone + BM25)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22465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전처리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파이프라인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647765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39065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하이브리드 검색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Hybrid Search) + RRF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리랭커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Reranker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)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정밀 재정렬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청구항 단위 분석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Claim-Level)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43865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769165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06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xmlns="" id="{BF6327F2-D0DB-44BE-A86E-9A26D1803776}"/>
              </a:ext>
            </a:extLst>
          </p:cNvPr>
          <p:cNvSpPr txBox="1"/>
          <p:nvPr/>
        </p:nvSpPr>
        <p:spPr>
          <a:xfrm>
            <a:off x="18821400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시스템 </a:t>
            </a:r>
            <a:r>
              <a:rPr lang="ko-KR" alt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아키텍처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및 모듈 구성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한계 및 향후 개선 방향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xmlns="" id="{04DCA1E7-8941-4199-970E-932E4DE5E444}"/>
              </a:ext>
            </a:extLst>
          </p:cNvPr>
          <p:cNvSpPr txBox="1"/>
          <p:nvPr/>
        </p:nvSpPr>
        <p:spPr>
          <a:xfrm>
            <a:off x="19126200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800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xmlns="" id="{CBF60AA1-9DF3-4B41-973B-5D65E8DCD4C3}"/>
              </a:ext>
            </a:extLst>
          </p:cNvPr>
          <p:cNvSpPr txBox="1"/>
          <p:nvPr/>
        </p:nvSpPr>
        <p:spPr>
          <a:xfrm>
            <a:off x="18351500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F3641CA-D83A-4287-B80A-8E81760C0B8A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19600" y="7302500"/>
            <a:ext cx="191516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 아이디어를 기준으로 선행특허를 검색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비교해 리스크를 빠르게 점검하는 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AI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시스템</a:t>
            </a:r>
            <a:endParaRPr lang="en-US" altLang="ko-KR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Self-RAG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검색 고도화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멀티쿼리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HyDE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쿼리 재작성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하이브리드 검색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Dense+Sparse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결합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IPC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필터링 → 통합 랭킹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(RRF)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→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→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LLM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요약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분석까지 연결한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엔드투엔드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프로토타입</a:t>
            </a: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19600" y="6502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쇼특허</a:t>
            </a: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(Short-Cut) v3.0 </a:t>
            </a: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정의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19600" y="8915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핵심 </a:t>
            </a: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산출물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19600" y="9677400"/>
            <a:ext cx="191516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유사 특허 후보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및 선정 근거 요약</a:t>
            </a: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침해 리스크 평가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위험 청구항</a:t>
            </a:r>
            <a:r>
              <a:rPr lang="en-US" altLang="ko-KR" sz="2800" b="1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구성요소 매칭 포인트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 정리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구성요소 기반 회피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차별화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전략 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+ PDF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리포트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시각화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(Guardian Map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등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)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제공</a:t>
            </a:r>
            <a:endParaRPr lang="en-US" sz="280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1625600"/>
            <a:ext cx="33655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시스템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개요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77502E9-19B4-4BC6-B507-A263C80938A3}"/>
              </a:ext>
            </a:extLst>
          </p:cNvPr>
          <p:cNvSpPr/>
          <p:nvPr/>
        </p:nvSpPr>
        <p:spPr>
          <a:xfrm>
            <a:off x="0" y="3429000"/>
            <a:ext cx="24384000" cy="284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xmlns="" id="{11340E61-9268-4E62-8457-CA3C84025CCA}"/>
              </a:ext>
            </a:extLst>
          </p:cNvPr>
          <p:cNvSpPr txBox="1"/>
          <p:nvPr/>
        </p:nvSpPr>
        <p:spPr>
          <a:xfrm>
            <a:off x="4419600" y="3677771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우리가 해결하려는 것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xmlns="" id="{E9B09A23-CEBD-438B-92AA-AAEAF6FDDFD7}"/>
              </a:ext>
            </a:extLst>
          </p:cNvPr>
          <p:cNvSpPr txBox="1"/>
          <p:nvPr/>
        </p:nvSpPr>
        <p:spPr>
          <a:xfrm>
            <a:off x="4419600" y="4477870"/>
            <a:ext cx="19151600" cy="18594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자연어 아이디어 입력만으로 유사 특허 후보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빠르게 검색</a:t>
            </a:r>
            <a:endParaRPr lang="en-US" altLang="ko-KR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단위로 침해 위험을 자동 점검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선정 근거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인용 구간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랭킹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와 함께 결과를 스트리밍으로 즉시 제공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8B30AE6-BB19-4D5E-A470-93C33E395E6A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187700"/>
            <a:ext cx="19075400" cy="1993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845800" y="56007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 아이디어 입력만으로 유사 특허 후보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신속 제시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하이브리드 검색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en-US" altLang="ko-KR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Dense+Sparse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IPC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필터링으로 관련 후보 압축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통합 랭킹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(RRF) + </a:t>
            </a:r>
            <a:r>
              <a:rPr lang="en-US" altLang="ko-KR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핵심 후보 우선 도출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81500" y="60960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빠른 의사결정 지원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175000"/>
            <a:ext cx="19075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5194300"/>
            <a:ext cx="190754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7442200"/>
            <a:ext cx="190754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762500" y="3644900"/>
            <a:ext cx="183896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쇼특허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(Short-Cut) v3.0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는 출원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제품화 단계에서 사용자의 아이디어가 기존 특허와 얼마나 유사한지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침해 리스크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청구항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구성요소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)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가 어디에 있는지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그리고 어떤 방식으로 회피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·</a:t>
            </a:r>
            <a:r>
              <a:rPr lang="ko-KR" alt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차별화할지까지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빠르게 판단하도록 돕는 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AI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기반 선행기술 분석 시스템입니다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.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45800" y="78486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(Claim)·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단위로 매칭하여 침해 가능성 점검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All Elements Rule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관점으로 충족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누락 요소를 명확히 구분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 청구항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구성요소를 근거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인용 구간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요약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와 함께 제시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81500" y="83439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침해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리스크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평가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/>
            </a:r>
            <a:b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</a:b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(Claim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관점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)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690100"/>
            <a:ext cx="190754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45800" y="101092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vs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특허 구성요소 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대비표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제공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충돌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요소 중심으로 설계 변경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대체안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제안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차별화 포인트 및 개발 방향을 리포트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(PDF/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시각화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형태로 정리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81500" y="105918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회피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차별화 전략 제안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1950700"/>
            <a:ext cx="190754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7100" y="1524000"/>
            <a:ext cx="33655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목표와 가치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38FE67E-8B03-41BA-B96F-E82815A63ADF}"/>
              </a:ext>
            </a:extLst>
          </p:cNvPr>
          <p:cNvSpPr txBox="1"/>
          <p:nvPr/>
        </p:nvSpPr>
        <p:spPr>
          <a:xfrm>
            <a:off x="16535400" y="12138967"/>
            <a:ext cx="740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※ </a:t>
            </a:r>
            <a:r>
              <a:rPr lang="ko-KR" altLang="en-US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청구항</a:t>
            </a:r>
            <a:r>
              <a:rPr lang="en-US" altLang="ko-KR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특허가 법적으로 보호받는 권리 범위를 정의한 문장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8D31DDB-043F-401E-9CE6-DCC12C8A31B0}"/>
              </a:ext>
            </a:extLst>
          </p:cNvPr>
          <p:cNvSpPr txBox="1"/>
          <p:nvPr/>
        </p:nvSpPr>
        <p:spPr>
          <a:xfrm>
            <a:off x="23079075" y="1263516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endParaRPr lang="ko-KR" alt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1522</Words>
  <Application>Microsoft Office PowerPoint</Application>
  <PresentationFormat>사용자 지정</PresentationFormat>
  <Paragraphs>222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굴림</vt:lpstr>
      <vt:lpstr>Arial</vt:lpstr>
      <vt:lpstr>Pretendard Regular</vt:lpstr>
      <vt:lpstr>Wingdings</vt:lpstr>
      <vt:lpstr>Calibri</vt:lpstr>
      <vt:lpstr>Malgun Gothic</vt:lpstr>
      <vt:lpstr>Pretendard Medium</vt:lpstr>
      <vt:lpstr>Pretendard Light</vt:lpstr>
      <vt:lpstr>Pretendard Bold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Playdata</cp:lastModifiedBy>
  <cp:revision>9</cp:revision>
  <dcterms:created xsi:type="dcterms:W3CDTF">2006-08-16T00:00:00Z</dcterms:created>
  <dcterms:modified xsi:type="dcterms:W3CDTF">2026-02-02T00:19:31Z</dcterms:modified>
</cp:coreProperties>
</file>